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</p:sldMasterIdLst>
  <p:notesMasterIdLst>
    <p:notesMasterId r:id="rId11"/>
  </p:notesMasterIdLst>
  <p:sldIdLst>
    <p:sldId id="317" r:id="rId3"/>
    <p:sldId id="325" r:id="rId4"/>
    <p:sldId id="257" r:id="rId5"/>
    <p:sldId id="321" r:id="rId6"/>
    <p:sldId id="318" r:id="rId7"/>
    <p:sldId id="322" r:id="rId8"/>
    <p:sldId id="319" r:id="rId9"/>
    <p:sldId id="3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CB6B9A-BADA-D947-0E48-21DE315EABE7}" name="Melanie Day" initials="MD" userId="S::Melanie.Day@bradford.gov.uk::8231cf97-b7b5-40d8-ad3b-09b92b3437b2" providerId="AD"/>
  <p188:author id="{829E10C5-1270-DDD8-6525-5D382784E49C}" name="Elizabeth Bates" initials="EB" userId="S::Elizabeth.Bates@bradford.gov.uk::5f939c86-92b0-49c3-813f-7cb3d887df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5BC62-42A4-45D7-B556-1F5428AB7227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61F8F-482B-4C42-8E5D-B25CA054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F463-6D3F-4E1E-817C-AF6F7CCF018D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A940-CEC4-4FD4-8118-EDCA130B5E2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02180"/>
            <a:ext cx="12286445" cy="79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6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83ADE164-D45A-44D8-82C5-2E0962BB70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30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2F03-27C2-41C1-A282-C08167E9E4E2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82F2-5C6B-4EA1-85AD-6B96447E90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DB682-79F3-4E30-116F-670F93801CA1}"/>
              </a:ext>
            </a:extLst>
          </p:cNvPr>
          <p:cNvSpPr/>
          <p:nvPr userDrawn="1"/>
        </p:nvSpPr>
        <p:spPr>
          <a:xfrm>
            <a:off x="0" y="5641145"/>
            <a:ext cx="12192000" cy="1216855"/>
          </a:xfrm>
          <a:prstGeom prst="rect">
            <a:avLst/>
          </a:prstGeom>
          <a:solidFill>
            <a:srgbClr val="6FC3C4"/>
          </a:solidFill>
          <a:ln>
            <a:solidFill>
              <a:srgbClr val="6FC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F84D2BC-A62E-DB9C-3922-113D15A6EAC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8C8574-3979-48D4-9A9E-227813EC30B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63BB66-68C9-59B0-0A1A-4D7BB402A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5" y="5842244"/>
            <a:ext cx="3121207" cy="879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6A43C-0D8A-8155-FB34-BA49F3991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3"/>
          <a:stretch/>
        </p:blipFill>
        <p:spPr>
          <a:xfrm>
            <a:off x="7659914" y="5641144"/>
            <a:ext cx="4323928" cy="12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D548BC7-F2C8-4852-8FA1-19ABB02F1B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2897" y="5823783"/>
            <a:ext cx="11277975" cy="124906"/>
          </a:xfrm>
        </p:spPr>
        <p:txBody>
          <a:bodyPr wrap="square" lIns="0" anchor="b">
            <a:spAutoFit/>
          </a:bodyPr>
          <a:lstStyle>
            <a:lvl1pPr marL="0" indent="0" algn="r">
              <a:buNone/>
              <a:defRPr sz="8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Base and source info (delete if not necessary)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4D717C-E4C3-4FDF-8607-B34CB4CA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8D12899D-1C8B-4BF7-9004-B8652304F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230" y="6279028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06689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41145"/>
            <a:ext cx="12192000" cy="1216855"/>
          </a:xfrm>
          <a:prstGeom prst="rect">
            <a:avLst/>
          </a:prstGeom>
          <a:solidFill>
            <a:srgbClr val="6FC3C4"/>
          </a:solidFill>
          <a:ln>
            <a:solidFill>
              <a:srgbClr val="6FC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7AA940-CEC4-4FD4-8118-EDCA130B5E2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5" y="5842244"/>
            <a:ext cx="3121207" cy="879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3"/>
          <a:stretch/>
        </p:blipFill>
        <p:spPr>
          <a:xfrm>
            <a:off x="7659914" y="5641144"/>
            <a:ext cx="4323928" cy="12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F463-6D3F-4E1E-817C-AF6F7CCF018D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A940-CEC4-4FD4-8118-EDCA130B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9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8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2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12CA-58B8-5AD8-24FB-6C9ABE54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DB634-1F6E-3CE1-14A6-EC88022CC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25852-3F80-2AA7-5ABF-685DF15BA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9B53B-4EA3-58EB-35EA-481506FC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F463-6D3F-4E1E-817C-AF6F7CCF018D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BAA0A-E9AF-2F25-4AB8-D2589D0D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6D289-6CCE-3F7B-F442-686FEB25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A940-CEC4-4FD4-8118-EDCA130B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2AA-5124-46D9-A9B3-CB725345F9EC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574-3979-48D4-9A9E-227813EC30B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02180"/>
            <a:ext cx="12286445" cy="79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5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41145"/>
            <a:ext cx="12192000" cy="1216855"/>
          </a:xfrm>
          <a:prstGeom prst="rect">
            <a:avLst/>
          </a:prstGeom>
          <a:solidFill>
            <a:srgbClr val="6FC3C4"/>
          </a:solidFill>
          <a:ln>
            <a:solidFill>
              <a:srgbClr val="6FC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8C8574-3979-48D4-9A9E-227813EC30B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5" y="5842244"/>
            <a:ext cx="3121207" cy="879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3"/>
          <a:stretch/>
        </p:blipFill>
        <p:spPr>
          <a:xfrm>
            <a:off x="7659914" y="5641144"/>
            <a:ext cx="4323928" cy="12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2AA-5124-46D9-A9B3-CB725345F9EC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574-3979-48D4-9A9E-227813EC3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Monitoring and Evaluation of the Zone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FC914-FDCE-445A-A34D-35F4233B7869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BA3AC-A999-4F98-AE12-43D9F2C4E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Monitoring and Evaluation of the Zone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12AA-5124-46D9-A9B3-CB725345F9EC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8574-3979-48D4-9A9E-227813EC3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9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B7C5F0-4089-F93C-CA16-106C4FBAA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969" y="503433"/>
            <a:ext cx="9144000" cy="87977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Clean Air School’s Programme</a:t>
            </a:r>
          </a:p>
        </p:txBody>
      </p:sp>
    </p:spTree>
    <p:extLst>
      <p:ext uri="{BB962C8B-B14F-4D97-AF65-F5344CB8AC3E}">
        <p14:creationId xmlns:p14="http://schemas.microsoft.com/office/powerpoint/2010/main" val="66971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5A7A06-771F-B300-7DB3-25FB989D6355}"/>
              </a:ext>
            </a:extLst>
          </p:cNvPr>
          <p:cNvSpPr txBox="1"/>
          <p:nvPr/>
        </p:nvSpPr>
        <p:spPr>
          <a:xfrm>
            <a:off x="557048" y="541677"/>
            <a:ext cx="11077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Are these statements</a:t>
            </a:r>
          </a:p>
          <a:p>
            <a:endParaRPr lang="en-GB" sz="3600" b="1" dirty="0"/>
          </a:p>
          <a:p>
            <a:r>
              <a:rPr lang="en-GB" sz="3600" b="1" dirty="0"/>
              <a:t> </a:t>
            </a:r>
          </a:p>
          <a:p>
            <a:r>
              <a:rPr lang="en-GB" sz="3600" b="1" dirty="0"/>
              <a:t>True or False</a:t>
            </a:r>
          </a:p>
        </p:txBody>
      </p:sp>
    </p:spTree>
    <p:extLst>
      <p:ext uri="{BB962C8B-B14F-4D97-AF65-F5344CB8AC3E}">
        <p14:creationId xmlns:p14="http://schemas.microsoft.com/office/powerpoint/2010/main" val="423763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55B5-E74A-2F8B-CB44-B64E4E66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9889-6BD3-964C-7FD3-95142A35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93" y="2246865"/>
            <a:ext cx="11722813" cy="13255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600" dirty="0"/>
              <a:t>When a vehicle is idling, the engine is still running and burning fuel, which creates air pollution.</a:t>
            </a:r>
            <a:endParaRPr lang="en-US" sz="3600" dirty="0"/>
          </a:p>
          <a:p>
            <a:pPr marL="0" indent="0">
              <a:buNone/>
            </a:pPr>
            <a:endParaRPr lang="en-GB" sz="3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067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55B5-E74A-2F8B-CB44-B64E4E66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9889-6BD3-964C-7FD3-95142A35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93" y="2246865"/>
            <a:ext cx="11722813" cy="13255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600" dirty="0"/>
              <a:t>When a vehicle is idling, the engine is still running and burning fuel, which creates air pollution.</a:t>
            </a:r>
            <a:endParaRPr lang="en-US" sz="3600" dirty="0"/>
          </a:p>
          <a:p>
            <a:pPr marL="0" indent="0">
              <a:buNone/>
            </a:pPr>
            <a:endParaRPr lang="en-GB" sz="3600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094DB-B525-98A3-7D99-879796135422}"/>
              </a:ext>
            </a:extLst>
          </p:cNvPr>
          <p:cNvSpPr txBox="1"/>
          <p:nvPr/>
        </p:nvSpPr>
        <p:spPr>
          <a:xfrm>
            <a:off x="4633645" y="3466885"/>
            <a:ext cx="23938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accent6"/>
                </a:solidFill>
              </a:rPr>
              <a:t>True</a:t>
            </a:r>
            <a:endParaRPr lang="en-GB" sz="8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3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55B5-E74A-2F8B-CB44-B64E4E66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9889-6BD3-964C-7FD3-95142A35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7" y="1394110"/>
            <a:ext cx="11722813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GB" sz="2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sz="3600" dirty="0"/>
              <a:t>2. Higher emissions of pollutants from idling vehicles are found during the afternoon school pick up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57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55B5-E74A-2F8B-CB44-B64E4E66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9889-6BD3-964C-7FD3-95142A35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7" y="1394110"/>
            <a:ext cx="11722813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GB" sz="2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sz="3600" dirty="0"/>
              <a:t>2. Higher emissions of pollutants from idling vehicles are found during the afternoon school pick up time</a:t>
            </a:r>
            <a:endParaRPr lang="en-GB" sz="2600" dirty="0">
              <a:cs typeface="Calibri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FFF40-6125-B741-7F0A-861399CC30BD}"/>
              </a:ext>
            </a:extLst>
          </p:cNvPr>
          <p:cNvSpPr txBox="1"/>
          <p:nvPr/>
        </p:nvSpPr>
        <p:spPr>
          <a:xfrm>
            <a:off x="4387065" y="3745198"/>
            <a:ext cx="610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dirty="0">
                <a:solidFill>
                  <a:schemeClr val="accent6"/>
                </a:solidFill>
              </a:rPr>
              <a:t>True</a:t>
            </a:r>
            <a:endParaRPr lang="en-GB" sz="7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0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55B5-E74A-2F8B-CB44-B64E4E66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9889-6BD3-964C-7FD3-95142A35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7" y="1797978"/>
            <a:ext cx="11722813" cy="3947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3. When children are exposed to high levels of air pollutants, they have an increased risk of developing asthma and other respiratory or health problems, because their </a:t>
            </a:r>
            <a:r>
              <a:rPr lang="en-GB" sz="3600" dirty="0">
                <a:ea typeface="+mn-lt"/>
                <a:cs typeface="+mn-lt"/>
              </a:rPr>
              <a:t>lungs are still developing.</a:t>
            </a:r>
            <a:endParaRPr lang="en-GB" sz="3600" dirty="0">
              <a:cs typeface="Calibri" panose="020F0502020204030204"/>
            </a:endParaRPr>
          </a:p>
          <a:p>
            <a:pPr marL="0" indent="0">
              <a:buNone/>
            </a:pPr>
            <a:endParaRPr lang="en-GB" sz="2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482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55B5-E74A-2F8B-CB44-B64E4E66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9889-6BD3-964C-7FD3-95142A35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7" y="1797978"/>
            <a:ext cx="11722813" cy="3947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3. When children are exposed to high levels of air pollutants, they have an increased risk of developing asthma and other respiratory or health problems, because their </a:t>
            </a:r>
            <a:r>
              <a:rPr lang="en-GB" sz="3600" dirty="0">
                <a:ea typeface="+mn-lt"/>
                <a:cs typeface="+mn-lt"/>
              </a:rPr>
              <a:t>lungs are still developing.</a:t>
            </a:r>
            <a:endParaRPr lang="en-GB" sz="3600" dirty="0">
              <a:cs typeface="Calibri" panose="020F0502020204030204"/>
            </a:endParaRPr>
          </a:p>
          <a:p>
            <a:pPr marL="0" indent="0">
              <a:buNone/>
            </a:pPr>
            <a:endParaRPr lang="en-GB" sz="2600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3E9D4-6164-E66E-54C6-EB209958EDDD}"/>
              </a:ext>
            </a:extLst>
          </p:cNvPr>
          <p:cNvSpPr txBox="1"/>
          <p:nvPr/>
        </p:nvSpPr>
        <p:spPr>
          <a:xfrm>
            <a:off x="4325420" y="3771713"/>
            <a:ext cx="610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dirty="0">
                <a:solidFill>
                  <a:schemeClr val="accent6"/>
                </a:solidFill>
              </a:rPr>
              <a:t>True</a:t>
            </a:r>
            <a:endParaRPr lang="en-GB" sz="7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562"/>
      </p:ext>
    </p:extLst>
  </p:cSld>
  <p:clrMapOvr>
    <a:masterClrMapping/>
  </p:clrMapOvr>
</p:sld>
</file>

<file path=ppt/theme/theme1.xml><?xml version="1.0" encoding="utf-8"?>
<a:theme xmlns:a="http://schemas.openxmlformats.org/drawingml/2006/main" name="Anti Idling survey inform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6B3215F-D7CD-45BB-865F-9C96CFB022E7}" vid="{493E108E-5AAB-49AF-9E66-282472F51EF2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B3215F-D7CD-45BB-865F-9C96CFB022E7}" vid="{493E108E-5AAB-49AF-9E66-282472F51E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178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Trebuchet MS</vt:lpstr>
      <vt:lpstr>Anti Idling survey information</vt:lpstr>
      <vt:lpstr>2_Office Theme</vt:lpstr>
      <vt:lpstr>Clean Air School’s Programme</vt:lpstr>
      <vt:lpstr>PowerPoint Presentation</vt:lpstr>
      <vt:lpstr>True or False</vt:lpstr>
      <vt:lpstr>True or False</vt:lpstr>
      <vt:lpstr>True or False</vt:lpstr>
      <vt:lpstr>True or False</vt:lpstr>
      <vt:lpstr>True or False</vt:lpstr>
      <vt:lpstr>True or False</vt:lpstr>
    </vt:vector>
  </TitlesOfParts>
  <Company>City of Bradford Metropolitan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Idling.</dc:title>
  <dc:creator>Shafia Chowdhury</dc:creator>
  <cp:lastModifiedBy>Melanie Day</cp:lastModifiedBy>
  <cp:revision>19</cp:revision>
  <dcterms:created xsi:type="dcterms:W3CDTF">2024-06-13T13:53:31Z</dcterms:created>
  <dcterms:modified xsi:type="dcterms:W3CDTF">2024-09-11T14:27:24Z</dcterms:modified>
</cp:coreProperties>
</file>